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5" r:id="rId2"/>
    <p:sldId id="276" r:id="rId3"/>
    <p:sldId id="277" r:id="rId4"/>
    <p:sldId id="307" r:id="rId5"/>
    <p:sldId id="278" r:id="rId6"/>
    <p:sldId id="311" r:id="rId7"/>
    <p:sldId id="309" r:id="rId8"/>
    <p:sldId id="339" r:id="rId9"/>
    <p:sldId id="319" r:id="rId10"/>
    <p:sldId id="342" r:id="rId11"/>
    <p:sldId id="340" r:id="rId12"/>
    <p:sldId id="321" r:id="rId13"/>
    <p:sldId id="34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3" r:id="rId23"/>
    <p:sldId id="334" r:id="rId24"/>
    <p:sldId id="336" r:id="rId25"/>
    <p:sldId id="337" r:id="rId26"/>
    <p:sldId id="335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Литау" initials="ИЛ" lastIdx="1" clrIdx="0">
    <p:extLst>
      <p:ext uri="{19B8F6BF-5375-455C-9EA6-DF929625EA0E}">
        <p15:presenceInfo xmlns:p15="http://schemas.microsoft.com/office/powerpoint/2012/main" userId="d54fc9a60ef005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85"/>
    <a:srgbClr val="58FF37"/>
    <a:srgbClr val="24F208"/>
    <a:srgbClr val="ADFCA2"/>
    <a:srgbClr val="FBD3E1"/>
    <a:srgbClr val="B7A3AA"/>
    <a:srgbClr val="4BD0A0"/>
    <a:srgbClr val="EB2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B82F-063D-46F1-ADFB-31A188AAB36E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2EF-8733-4D93-BA02-AA497B997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0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444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55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96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0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6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7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68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22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1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3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97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71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82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1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2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8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2536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963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0656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94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83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1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5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33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7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5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667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9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0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0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4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6051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6.05587" TargetMode="External"/><Relationship Id="rId3" Type="http://schemas.openxmlformats.org/officeDocument/2006/relationships/hyperlink" Target="https://www.isic-archive.com/" TargetMode="External"/><Relationship Id="rId7" Type="http://schemas.openxmlformats.org/officeDocument/2006/relationships/hyperlink" Target="https://arxiv.org/abs/1505.0459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chrome-extension://efaidnbmnnnibpcajpcglclefindmkaj/https:/arxiv.org/pdf/1409.1556" TargetMode="External"/><Relationship Id="rId11" Type="http://schemas.openxmlformats.org/officeDocument/2006/relationships/hyperlink" Target="https://www.kaggle.com/datasets/tschandl/ham10000-lesion-segmentations" TargetMode="External"/><Relationship Id="rId5" Type="http://schemas.openxmlformats.org/officeDocument/2006/relationships/hyperlink" Target="chrome-extension://efaidnbmnnnibpcajpcglclefindmkaj/https:/arxiv.org/pdf/1512.03385" TargetMode="External"/><Relationship Id="rId10" Type="http://schemas.openxmlformats.org/officeDocument/2006/relationships/hyperlink" Target="https://www.kaggle.com/datasets/kmader/skin-cancer-mnist-ham10000/data" TargetMode="External"/><Relationship Id="rId4" Type="http://schemas.openxmlformats.org/officeDocument/2006/relationships/hyperlink" Target="chrome-extension://efaidnbmnnnibpcajpcglclefindmkaj/https:/arxiv.org/pdf/1608.06993" TargetMode="External"/><Relationship Id="rId9" Type="http://schemas.openxmlformats.org/officeDocument/2006/relationships/hyperlink" Target="https://dataverse.harvard.edu/dataset.xhtml?persistentId=doi:10.7910/DVN/DBW86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c-arch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568919" y="926000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6585400" y="926000"/>
            <a:ext cx="5606600" cy="56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105938" y="122598"/>
            <a:ext cx="8766692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 </a:t>
            </a:r>
            <a:endParaRPr sz="64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Литау Игорь Сергеевич 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-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 направления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DSU-52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E01864-5F6E-4EF6-B4CF-326F3EBC817E}"/>
              </a:ext>
            </a:extLst>
          </p:cNvPr>
          <p:cNvSpPr/>
          <p:nvPr/>
        </p:nvSpPr>
        <p:spPr>
          <a:xfrm>
            <a:off x="105938" y="2018598"/>
            <a:ext cx="64457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Разработка готового решения для задач классификации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и </a:t>
            </a:r>
            <a:r>
              <a:rPr lang="ru-RU" sz="3200" dirty="0" err="1">
                <a:solidFill>
                  <a:schemeClr val="bg1"/>
                </a:solidFill>
              </a:rPr>
              <a:t>детекции</a:t>
            </a:r>
            <a:r>
              <a:rPr lang="ru-RU" sz="3200" dirty="0">
                <a:solidFill>
                  <a:schemeClr val="bg1"/>
                </a:solidFill>
              </a:rPr>
              <a:t> пигментных поражений кожи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102ABD-A9EB-4FD9-A5FD-EECE32271004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3502248" y="128566"/>
            <a:ext cx="5187503" cy="67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defRPr/>
            </a:pPr>
            <a:r>
              <a:rPr lang="en-US" sz="3600" dirty="0">
                <a:solidFill>
                  <a:srgbClr val="000000"/>
                </a:solidFill>
              </a:rPr>
              <a:t>Parsing</a:t>
            </a:r>
            <a:r>
              <a:rPr lang="ru-RU" sz="3600" dirty="0">
                <a:solidFill>
                  <a:srgbClr val="000000"/>
                </a:solidFill>
              </a:rPr>
              <a:t> + </a:t>
            </a:r>
            <a:r>
              <a:rPr lang="en-US" sz="3600" dirty="0">
                <a:solidFill>
                  <a:srgbClr val="000000"/>
                </a:solidFill>
              </a:rPr>
              <a:t>Oversampling</a:t>
            </a:r>
            <a:r>
              <a:rPr lang="ru-RU" sz="3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4F3AE5-E0E1-4EBD-9D26-E495DEA99911}"/>
              </a:ext>
            </a:extLst>
          </p:cNvPr>
          <p:cNvSpPr/>
          <p:nvPr/>
        </p:nvSpPr>
        <p:spPr>
          <a:xfrm>
            <a:off x="236794" y="995591"/>
            <a:ext cx="2566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вариант 1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parsing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без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0EE32C-6131-4FC0-9FD0-D0D6130E9843}"/>
              </a:ext>
            </a:extLst>
          </p:cNvPr>
          <p:cNvSpPr/>
          <p:nvPr/>
        </p:nvSpPr>
        <p:spPr>
          <a:xfrm>
            <a:off x="3970737" y="689275"/>
            <a:ext cx="36658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вариант 2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parsing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(без поправочного коэффициента)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49153F-2CA4-473F-8FBA-2B136E45DF1B}"/>
              </a:ext>
            </a:extLst>
          </p:cNvPr>
          <p:cNvSpPr/>
          <p:nvPr/>
        </p:nvSpPr>
        <p:spPr>
          <a:xfrm>
            <a:off x="8226855" y="687815"/>
            <a:ext cx="3843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вариант 3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parsing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(поправочный коэффициент равен 2)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0D7BB7-599A-47A1-8FBB-9F548E98A63A}"/>
              </a:ext>
            </a:extLst>
          </p:cNvPr>
          <p:cNvSpPr/>
          <p:nvPr/>
        </p:nvSpPr>
        <p:spPr>
          <a:xfrm>
            <a:off x="672119" y="3755054"/>
            <a:ext cx="3948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вариант 4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parsing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(поправочный коэффициент равен 5)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F3116CE-442D-4EC7-BF0C-98E95C2972C8}"/>
              </a:ext>
            </a:extLst>
          </p:cNvPr>
          <p:cNvSpPr/>
          <p:nvPr/>
        </p:nvSpPr>
        <p:spPr>
          <a:xfrm>
            <a:off x="6252616" y="3755054"/>
            <a:ext cx="3948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вариант 5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spcAft>
                <a:spcPts val="0"/>
              </a:spcAft>
            </a:pP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parsing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spcAft>
                <a:spcPts val="0"/>
              </a:spcAft>
            </a:pP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(поправочный коэффициент равен 10)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5983D-0369-4EA0-8B8D-E254695D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8" y="1641922"/>
            <a:ext cx="2809215" cy="20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53EDAF-277E-4A63-9638-AB13C164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54" y="1585980"/>
            <a:ext cx="2809214" cy="209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FCDA97-41AD-4B7A-B6B1-F3F8367E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841" y="1585981"/>
            <a:ext cx="2809213" cy="20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658A80B-D587-42EF-950D-AA2E2CAE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53" y="4671483"/>
            <a:ext cx="2809212" cy="209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DB2BC9F-379D-4A5F-A152-AB0894C2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48" y="4671483"/>
            <a:ext cx="2809213" cy="20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9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0A61DFF-18E2-4517-B350-58E53D687829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47FDBC6-FBFD-456A-B890-A97F2C6D9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52454"/>
              </p:ext>
            </p:extLst>
          </p:nvPr>
        </p:nvGraphicFramePr>
        <p:xfrm>
          <a:off x="127461" y="1134803"/>
          <a:ext cx="4355869" cy="296094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57251">
                  <a:extLst>
                    <a:ext uri="{9D8B030D-6E8A-4147-A177-3AD203B41FA5}">
                      <a16:colId xmlns:a16="http://schemas.microsoft.com/office/drawing/2014/main" val="331184944"/>
                    </a:ext>
                  </a:extLst>
                </a:gridCol>
                <a:gridCol w="676102">
                  <a:extLst>
                    <a:ext uri="{9D8B030D-6E8A-4147-A177-3AD203B41FA5}">
                      <a16:colId xmlns:a16="http://schemas.microsoft.com/office/drawing/2014/main" val="1775464431"/>
                    </a:ext>
                  </a:extLst>
                </a:gridCol>
                <a:gridCol w="520931">
                  <a:extLst>
                    <a:ext uri="{9D8B030D-6E8A-4147-A177-3AD203B41FA5}">
                      <a16:colId xmlns:a16="http://schemas.microsoft.com/office/drawing/2014/main" val="4114108393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2488484890"/>
                    </a:ext>
                  </a:extLst>
                </a:gridCol>
                <a:gridCol w="881149">
                  <a:extLst>
                    <a:ext uri="{9D8B030D-6E8A-4147-A177-3AD203B41FA5}">
                      <a16:colId xmlns:a16="http://schemas.microsoft.com/office/drawing/2014/main" val="2677123828"/>
                    </a:ext>
                  </a:extLst>
                </a:gridCol>
              </a:tblGrid>
              <a:tr h="269177">
                <a:tc>
                  <a:txBody>
                    <a:bodyPr/>
                    <a:lstStyle/>
                    <a:p>
                      <a:pPr algn="ctr"/>
                      <a:r>
                        <a:rPr lang="ru-RU" sz="900" b="1" dirty="0">
                          <a:solidFill>
                            <a:srgbClr val="404040"/>
                          </a:solidFill>
                          <a:effectLst/>
                        </a:rPr>
                        <a:t>Модель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404040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404040"/>
                          </a:solidFill>
                          <a:effectLst/>
                        </a:rPr>
                        <a:t>Loss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404040"/>
                          </a:solidFill>
                          <a:effectLst/>
                        </a:rPr>
                        <a:t>F1 (macro)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404040"/>
                          </a:solidFill>
                          <a:effectLst/>
                        </a:rPr>
                        <a:t>F1 (weighted)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86349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Efv2</a:t>
                      </a:r>
                      <a:r>
                        <a:rPr lang="ru-RU" sz="900" dirty="0">
                          <a:effectLst/>
                        </a:rPr>
                        <a:t> (вариант 1)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0.869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0.369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0.75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44929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Efv2</a:t>
                      </a:r>
                      <a:r>
                        <a:rPr lang="ru-RU" sz="900" dirty="0">
                          <a:effectLst/>
                        </a:rPr>
                        <a:t> (вариант 2)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0.869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0.413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0.74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0039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Efv2</a:t>
                      </a:r>
                      <a:r>
                        <a:rPr lang="ru-RU" sz="900" dirty="0">
                          <a:effectLst/>
                        </a:rPr>
                        <a:t> (вариант 3)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0.856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0.502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0.72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16372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Efv2</a:t>
                      </a:r>
                      <a:r>
                        <a:rPr lang="ru-RU" sz="900" dirty="0">
                          <a:effectLst/>
                        </a:rPr>
                        <a:t> (вариант 4)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0.872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0.355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0.78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37289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Efv2</a:t>
                      </a:r>
                      <a:r>
                        <a:rPr lang="ru-RU" sz="900" dirty="0">
                          <a:effectLst/>
                        </a:rPr>
                        <a:t> (вариант 5)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0.852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0.381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0.74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461856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MobileViTv2</a:t>
                      </a:r>
                      <a:r>
                        <a:rPr lang="ru-RU" sz="900" dirty="0">
                          <a:effectLst/>
                        </a:rPr>
                        <a:t> (вариант 1)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298813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MobileViTv2</a:t>
                      </a:r>
                      <a:r>
                        <a:rPr lang="ru-RU" sz="900" dirty="0">
                          <a:effectLst/>
                        </a:rPr>
                        <a:t> (вариант 2)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0.883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0.356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0.90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28892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MobileViTv2</a:t>
                      </a:r>
                      <a:r>
                        <a:rPr lang="ru-RU" sz="900" dirty="0">
                          <a:effectLst/>
                        </a:rPr>
                        <a:t> (вариант 3)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0.322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185352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MobileViTv2</a:t>
                      </a:r>
                      <a:r>
                        <a:rPr lang="ru-RU" sz="900" dirty="0">
                          <a:effectLst/>
                        </a:rPr>
                        <a:t> (вариант 4)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0.857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0.438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>
                          <a:effectLst/>
                        </a:rPr>
                        <a:t>0.74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940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MobileViTv2</a:t>
                      </a:r>
                      <a:r>
                        <a:rPr lang="ru-RU" sz="900" dirty="0">
                          <a:effectLst/>
                        </a:rPr>
                        <a:t> (вариант 5)</a:t>
                      </a:r>
                      <a:endParaRPr lang="en-US" sz="900" dirty="0">
                        <a:effectLst/>
                      </a:endParaRP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0.890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0.302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571400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BC5F47-CFFC-459F-9894-EF630DE5948D}"/>
              </a:ext>
            </a:extLst>
          </p:cNvPr>
          <p:cNvSpPr/>
          <p:nvPr/>
        </p:nvSpPr>
        <p:spPr>
          <a:xfrm>
            <a:off x="127461" y="765471"/>
            <a:ext cx="2075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04040"/>
                </a:solidFill>
                <a:latin typeface="DeepSeek-CJK-patch"/>
              </a:rPr>
              <a:t>Основные метрики</a:t>
            </a: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0495424F-CA64-4265-BD7C-8BFF57F31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39047"/>
              </p:ext>
            </p:extLst>
          </p:nvPr>
        </p:nvGraphicFramePr>
        <p:xfrm>
          <a:off x="127461" y="4499757"/>
          <a:ext cx="8602866" cy="2295592"/>
        </p:xfrm>
        <a:graphic>
          <a:graphicData uri="http://schemas.openxmlformats.org/drawingml/2006/table">
            <a:tbl>
              <a:tblPr/>
              <a:tblGrid>
                <a:gridCol w="533978">
                  <a:extLst>
                    <a:ext uri="{9D8B030D-6E8A-4147-A177-3AD203B41FA5}">
                      <a16:colId xmlns:a16="http://schemas.microsoft.com/office/drawing/2014/main" val="167342332"/>
                    </a:ext>
                  </a:extLst>
                </a:gridCol>
                <a:gridCol w="779434">
                  <a:extLst>
                    <a:ext uri="{9D8B030D-6E8A-4147-A177-3AD203B41FA5}">
                      <a16:colId xmlns:a16="http://schemas.microsoft.com/office/drawing/2014/main" val="3341891546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101339857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886050756"/>
                    </a:ext>
                  </a:extLst>
                </a:gridCol>
                <a:gridCol w="786938">
                  <a:extLst>
                    <a:ext uri="{9D8B030D-6E8A-4147-A177-3AD203B41FA5}">
                      <a16:colId xmlns:a16="http://schemas.microsoft.com/office/drawing/2014/main" val="762285783"/>
                    </a:ext>
                  </a:extLst>
                </a:gridCol>
                <a:gridCol w="761192">
                  <a:extLst>
                    <a:ext uri="{9D8B030D-6E8A-4147-A177-3AD203B41FA5}">
                      <a16:colId xmlns:a16="http://schemas.microsoft.com/office/drawing/2014/main" val="1249015657"/>
                    </a:ext>
                  </a:extLst>
                </a:gridCol>
                <a:gridCol w="857019">
                  <a:extLst>
                    <a:ext uri="{9D8B030D-6E8A-4147-A177-3AD203B41FA5}">
                      <a16:colId xmlns:a16="http://schemas.microsoft.com/office/drawing/2014/main" val="1115386083"/>
                    </a:ext>
                  </a:extLst>
                </a:gridCol>
                <a:gridCol w="798021">
                  <a:extLst>
                    <a:ext uri="{9D8B030D-6E8A-4147-A177-3AD203B41FA5}">
                      <a16:colId xmlns:a16="http://schemas.microsoft.com/office/drawing/2014/main" val="1071836285"/>
                    </a:ext>
                  </a:extLst>
                </a:gridCol>
                <a:gridCol w="825731">
                  <a:extLst>
                    <a:ext uri="{9D8B030D-6E8A-4147-A177-3AD203B41FA5}">
                      <a16:colId xmlns:a16="http://schemas.microsoft.com/office/drawing/2014/main" val="1560259686"/>
                    </a:ext>
                  </a:extLst>
                </a:gridCol>
                <a:gridCol w="820189">
                  <a:extLst>
                    <a:ext uri="{9D8B030D-6E8A-4147-A177-3AD203B41FA5}">
                      <a16:colId xmlns:a16="http://schemas.microsoft.com/office/drawing/2014/main" val="4112046637"/>
                    </a:ext>
                  </a:extLst>
                </a:gridCol>
                <a:gridCol w="849862">
                  <a:extLst>
                    <a:ext uri="{9D8B030D-6E8A-4147-A177-3AD203B41FA5}">
                      <a16:colId xmlns:a16="http://schemas.microsoft.com/office/drawing/2014/main" val="1237445983"/>
                    </a:ext>
                  </a:extLst>
                </a:gridCol>
              </a:tblGrid>
              <a:tr h="411353">
                <a:tc>
                  <a:txBody>
                    <a:bodyPr/>
                    <a:lstStyle/>
                    <a:p>
                      <a:pPr algn="ctr"/>
                      <a:r>
                        <a:rPr lang="ru-RU" sz="900" b="1" dirty="0">
                          <a:solidFill>
                            <a:srgbClr val="404040"/>
                          </a:solidFill>
                          <a:effectLst/>
                        </a:rPr>
                        <a:t>Класс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Efv2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1)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Efv2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2)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effectLst/>
                        </a:rPr>
                        <a:t>Efv2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(вариант 3)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effectLst/>
                        </a:rPr>
                        <a:t>Efv2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(вариант 4)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dirty="0">
                          <a:effectLst/>
                        </a:rPr>
                        <a:t>Efv2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b="1" dirty="0">
                          <a:effectLst/>
                        </a:rPr>
                        <a:t>(вариант 5)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MobileViTv2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1)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MobileViTv2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2)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MobileViTv2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3)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MobileViTv2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4)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effectLst/>
                        </a:rPr>
                        <a:t>MobileViTv2</a:t>
                      </a:r>
                      <a:r>
                        <a:rPr lang="ru-RU" sz="900" b="1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900" b="1" dirty="0">
                          <a:effectLst/>
                        </a:rPr>
                        <a:t>(вариант 5)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67457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0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067190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1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39653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2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54153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3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0.75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0.84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8052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4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0.87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9267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5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0.89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67890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>
                          <a:effectLst/>
                        </a:rPr>
                        <a:t>6</a:t>
                      </a:r>
                    </a:p>
                  </a:txBody>
                  <a:tcPr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0.80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0.95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0.91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66933"/>
                  </a:ext>
                </a:extLst>
              </a:tr>
            </a:tbl>
          </a:graphicData>
        </a:graphic>
      </p:graphicFrame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8A714C-0262-4F00-9444-0228DB1DB03C}"/>
              </a:ext>
            </a:extLst>
          </p:cNvPr>
          <p:cNvSpPr/>
          <p:nvPr/>
        </p:nvSpPr>
        <p:spPr>
          <a:xfrm>
            <a:off x="127461" y="4130425"/>
            <a:ext cx="3196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04040"/>
                </a:solidFill>
                <a:latin typeface="DeepSeek-CJK-patch"/>
              </a:rPr>
              <a:t>Метрики по классам (</a:t>
            </a:r>
            <a:r>
              <a:rPr lang="en-US" dirty="0">
                <a:solidFill>
                  <a:srgbClr val="404040"/>
                </a:solidFill>
                <a:latin typeface="DeepSeek-CJK-patch"/>
              </a:rPr>
              <a:t>F1-score)</a:t>
            </a:r>
            <a:endParaRPr lang="en-US" b="0" i="0" dirty="0">
              <a:solidFill>
                <a:srgbClr val="404040"/>
              </a:solidFill>
              <a:effectLst/>
              <a:latin typeface="DeepSeek-CJK-patch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CF69F42-9480-49C2-BAA4-553B819ABC5C}"/>
              </a:ext>
            </a:extLst>
          </p:cNvPr>
          <p:cNvSpPr/>
          <p:nvPr/>
        </p:nvSpPr>
        <p:spPr>
          <a:xfrm>
            <a:off x="4570036" y="1308289"/>
            <a:ext cx="75716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Модели MobileViTv2 стабильно превосходят Efv2 по всем основным метрикам</a:t>
            </a:r>
          </a:p>
          <a:p>
            <a:pPr algn="just">
              <a:buFont typeface="+mj-lt"/>
              <a:buAutoNum type="arabicPeriod"/>
            </a:pPr>
            <a:r>
              <a:rPr lang="en-US" sz="1600" dirty="0">
                <a:solidFill>
                  <a:srgbClr val="404040"/>
                </a:solidFill>
                <a:latin typeface="DeepSeek-CJK-patch"/>
              </a:rPr>
              <a:t>MobileViTv2 (</a:t>
            </a: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вариант 2)показывает лучшие результаты для класса 0 (F1=0.80)</a:t>
            </a:r>
          </a:p>
          <a:p>
            <a:pPr algn="just">
              <a:buFont typeface="+mj-lt"/>
              <a:buAutoNum type="arabicPeriod"/>
            </a:pP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MobileViTv2 (вариант 5) имеет максимальную общую точность (0.890)</a:t>
            </a:r>
          </a:p>
          <a:p>
            <a:pPr algn="just">
              <a:buFont typeface="+mj-lt"/>
              <a:buAutoNum type="arabicPeriod"/>
            </a:pP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MobileViTv2  (вариант 3)демонстрирует лучший баланс между общей точностью и работой с редкими классами</a:t>
            </a:r>
          </a:p>
          <a:p>
            <a:pPr algn="just">
              <a:buFont typeface="+mj-lt"/>
              <a:buAutoNum type="arabicPeriod"/>
            </a:pP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Среди моделей </a:t>
            </a:r>
            <a:r>
              <a:rPr lang="en-US" sz="1600" dirty="0">
                <a:solidFill>
                  <a:srgbClr val="404040"/>
                </a:solidFill>
                <a:latin typeface="DeepSeek-CJK-patch"/>
              </a:rPr>
              <a:t>TF-EfficientNetV2</a:t>
            </a:r>
            <a:r>
              <a:rPr lang="ru-RU" sz="1600" dirty="0">
                <a:solidFill>
                  <a:srgbClr val="404040"/>
                </a:solidFill>
                <a:latin typeface="DeepSeek-CJK-patch"/>
              </a:rPr>
              <a:t> лучшие показатели у Efv2 (вариант 4), но они значительно уступают MobileViTv2</a:t>
            </a:r>
          </a:p>
          <a:p>
            <a:pPr algn="just"/>
            <a:endParaRPr lang="ru-RU" sz="1600" dirty="0">
              <a:solidFill>
                <a:srgbClr val="404040"/>
              </a:solidFill>
              <a:latin typeface="DeepSeek-CJK-patch"/>
            </a:endParaRPr>
          </a:p>
          <a:p>
            <a:pPr algn="just"/>
            <a:r>
              <a:rPr lang="ru-RU" sz="1600" dirty="0">
                <a:solidFill>
                  <a:srgbClr val="404040"/>
                </a:solidFill>
                <a:latin typeface="DeepSeek-CJK-patch"/>
              </a:rPr>
              <a:t>Наилучшей моделью для данной задачи является MobileViTv2 (вариант 2), так как она обеспечивает наивысшую точность и стабильность по всем ключевым метрикам.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BD7C441-BDE3-44C3-9CC6-1DBD0BA907F2}"/>
              </a:ext>
            </a:extLst>
          </p:cNvPr>
          <p:cNvSpPr/>
          <p:nvPr/>
        </p:nvSpPr>
        <p:spPr>
          <a:xfrm>
            <a:off x="4570036" y="95431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04040"/>
                </a:solidFill>
                <a:latin typeface="DeepSeek-CJK-patch"/>
              </a:rPr>
              <a:t>Ключевые выводы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21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17748A4-AF12-4B9A-B5B8-4B8FA76D89E0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FB2F29-3B4A-4615-8E86-8B73B5101CBB}"/>
              </a:ext>
            </a:extLst>
          </p:cNvPr>
          <p:cNvSpPr/>
          <p:nvPr/>
        </p:nvSpPr>
        <p:spPr>
          <a:xfrm>
            <a:off x="9799960" y="208871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Efv2</a:t>
            </a:r>
            <a:r>
              <a:rPr lang="ru-RU" dirty="0"/>
              <a:t> (вариант 5)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B07B0E-41F3-4C96-92A2-9B136E241AB9}"/>
              </a:ext>
            </a:extLst>
          </p:cNvPr>
          <p:cNvSpPr/>
          <p:nvPr/>
        </p:nvSpPr>
        <p:spPr>
          <a:xfrm>
            <a:off x="7498844" y="206466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Efv2</a:t>
            </a:r>
            <a:r>
              <a:rPr lang="ru-RU" dirty="0"/>
              <a:t> (вариант 4)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E265B18-3470-4C2D-AF60-B5D799081E52}"/>
              </a:ext>
            </a:extLst>
          </p:cNvPr>
          <p:cNvSpPr/>
          <p:nvPr/>
        </p:nvSpPr>
        <p:spPr>
          <a:xfrm>
            <a:off x="5034635" y="198338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Efv2</a:t>
            </a:r>
            <a:r>
              <a:rPr lang="ru-RU" dirty="0"/>
              <a:t> (вариант 3)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96FB01-D59F-4230-9178-747F406230EF}"/>
              </a:ext>
            </a:extLst>
          </p:cNvPr>
          <p:cNvSpPr/>
          <p:nvPr/>
        </p:nvSpPr>
        <p:spPr>
          <a:xfrm>
            <a:off x="2581650" y="187436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Efv2</a:t>
            </a:r>
            <a:r>
              <a:rPr lang="ru-RU" dirty="0"/>
              <a:t> (вариант 2)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FA33A1-F319-491C-AE5A-7B83411A787E}"/>
              </a:ext>
            </a:extLst>
          </p:cNvPr>
          <p:cNvSpPr/>
          <p:nvPr/>
        </p:nvSpPr>
        <p:spPr>
          <a:xfrm>
            <a:off x="138177" y="190700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Efv2</a:t>
            </a:r>
            <a:r>
              <a:rPr lang="ru-RU" dirty="0"/>
              <a:t> (вариант 1)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897E8F-B988-41C9-A00D-0A181CC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42" y="658896"/>
            <a:ext cx="2196454" cy="21530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F8804D-9854-4052-BCCC-BDA699A1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56" y="658896"/>
            <a:ext cx="2081125" cy="215502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8C1797D-284B-4195-8976-3C8676C2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441" y="658896"/>
            <a:ext cx="2065321" cy="21530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F1519E-348C-4F6C-935D-56E2B89D3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2722" y="658896"/>
            <a:ext cx="2079043" cy="21530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D16A1F6-3733-4FEA-8B11-6C58B363F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9" y="662160"/>
            <a:ext cx="2079043" cy="2149819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D4F27AC-F582-4B82-A7F6-F081882A610B}"/>
              </a:ext>
            </a:extLst>
          </p:cNvPr>
          <p:cNvSpPr/>
          <p:nvPr/>
        </p:nvSpPr>
        <p:spPr>
          <a:xfrm>
            <a:off x="5239819" y="3200000"/>
            <a:ext cx="1514197" cy="646331"/>
          </a:xfrm>
          <a:prstGeom prst="rect">
            <a:avLst/>
          </a:prstGeom>
          <a:solidFill>
            <a:srgbClr val="99FF85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/>
              <a:t>MobileViTv2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(вариант 3)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62A083F-A2C7-4D45-B217-A26EFA5948C0}"/>
              </a:ext>
            </a:extLst>
          </p:cNvPr>
          <p:cNvSpPr/>
          <p:nvPr/>
        </p:nvSpPr>
        <p:spPr>
          <a:xfrm>
            <a:off x="7704028" y="3200000"/>
            <a:ext cx="1514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MobileViTv2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(вариант 5)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3C940D-A278-48A0-9F9B-71C4BAC78D32}"/>
              </a:ext>
            </a:extLst>
          </p:cNvPr>
          <p:cNvSpPr/>
          <p:nvPr/>
        </p:nvSpPr>
        <p:spPr>
          <a:xfrm>
            <a:off x="10093451" y="3199999"/>
            <a:ext cx="1514197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/>
              <a:t>MobileViTv2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(вариант 5)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D26FD7D-F1A8-4ACB-8B65-B9664123CD42}"/>
              </a:ext>
            </a:extLst>
          </p:cNvPr>
          <p:cNvSpPr/>
          <p:nvPr/>
        </p:nvSpPr>
        <p:spPr>
          <a:xfrm>
            <a:off x="2786834" y="3200000"/>
            <a:ext cx="1514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MobileViTv2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(вариант 2)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2F6D054-0FFB-43CA-93C9-0F59135DD049}"/>
              </a:ext>
            </a:extLst>
          </p:cNvPr>
          <p:cNvSpPr/>
          <p:nvPr/>
        </p:nvSpPr>
        <p:spPr>
          <a:xfrm>
            <a:off x="290718" y="3200000"/>
            <a:ext cx="1514197" cy="646331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/>
              <a:t>MobileViTv2</a:t>
            </a:r>
            <a:r>
              <a:rPr lang="ru-RU" dirty="0"/>
              <a:t> </a:t>
            </a:r>
          </a:p>
          <a:p>
            <a:pPr algn="ctr"/>
            <a:r>
              <a:rPr lang="ru-RU" dirty="0"/>
              <a:t>(вариант 1)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BEEF53-7911-4E6F-BCBC-0962110C7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39" y="3948459"/>
            <a:ext cx="2079043" cy="215276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DD4B909-F2EE-45C8-A3B3-B4194409E7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5706" y="3948459"/>
            <a:ext cx="2196454" cy="214658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5AE5DB2-4B52-4FD0-B7B4-5A8163835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438" y="3948459"/>
            <a:ext cx="2079043" cy="215245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82DE5C6-3369-4B2A-BDC9-FE27E2491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1606" y="3948459"/>
            <a:ext cx="2079043" cy="216480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E3C636C-0486-4421-BFAA-EFBA88589A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6927" y="3948459"/>
            <a:ext cx="2067247" cy="21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D592250-9C9E-49EA-8D9F-23A3ABF336A2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FB2F29-3B4A-4615-8E86-8B73B5101CBB}"/>
              </a:ext>
            </a:extLst>
          </p:cNvPr>
          <p:cNvSpPr/>
          <p:nvPr/>
        </p:nvSpPr>
        <p:spPr>
          <a:xfrm>
            <a:off x="9799960" y="208871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Efv2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(вариант 5)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B07B0E-41F3-4C96-92A2-9B136E241AB9}"/>
              </a:ext>
            </a:extLst>
          </p:cNvPr>
          <p:cNvSpPr/>
          <p:nvPr/>
        </p:nvSpPr>
        <p:spPr>
          <a:xfrm>
            <a:off x="7498844" y="206466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Efv2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(вариант 4)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E265B18-3470-4C2D-AF60-B5D799081E52}"/>
              </a:ext>
            </a:extLst>
          </p:cNvPr>
          <p:cNvSpPr/>
          <p:nvPr/>
        </p:nvSpPr>
        <p:spPr>
          <a:xfrm>
            <a:off x="5034635" y="198338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Efv2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(вариант 3)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96FB01-D59F-4230-9178-747F406230EF}"/>
              </a:ext>
            </a:extLst>
          </p:cNvPr>
          <p:cNvSpPr/>
          <p:nvPr/>
        </p:nvSpPr>
        <p:spPr>
          <a:xfrm>
            <a:off x="2581650" y="187436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Efv2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(вариант 2)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AFA33A1-F319-491C-AE5A-7B83411A787E}"/>
              </a:ext>
            </a:extLst>
          </p:cNvPr>
          <p:cNvSpPr/>
          <p:nvPr/>
        </p:nvSpPr>
        <p:spPr>
          <a:xfrm>
            <a:off x="138177" y="190700"/>
            <a:ext cx="19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Efv2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(вариант 1)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D4F27AC-F582-4B82-A7F6-F081882A610B}"/>
              </a:ext>
            </a:extLst>
          </p:cNvPr>
          <p:cNvSpPr/>
          <p:nvPr/>
        </p:nvSpPr>
        <p:spPr>
          <a:xfrm>
            <a:off x="5271879" y="3200000"/>
            <a:ext cx="14500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MobileViTv2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(вариант 3)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62A083F-A2C7-4D45-B217-A26EFA5948C0}"/>
              </a:ext>
            </a:extLst>
          </p:cNvPr>
          <p:cNvSpPr/>
          <p:nvPr/>
        </p:nvSpPr>
        <p:spPr>
          <a:xfrm>
            <a:off x="7736088" y="3200000"/>
            <a:ext cx="1450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MobileViTv2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(вариант 5)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3C940D-A278-48A0-9F9B-71C4BAC78D32}"/>
              </a:ext>
            </a:extLst>
          </p:cNvPr>
          <p:cNvSpPr/>
          <p:nvPr/>
        </p:nvSpPr>
        <p:spPr>
          <a:xfrm>
            <a:off x="10125511" y="3199999"/>
            <a:ext cx="14500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MobileViTv2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(вариант 5)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D26FD7D-F1A8-4ACB-8B65-B9664123CD42}"/>
              </a:ext>
            </a:extLst>
          </p:cNvPr>
          <p:cNvSpPr/>
          <p:nvPr/>
        </p:nvSpPr>
        <p:spPr>
          <a:xfrm>
            <a:off x="2818894" y="3200000"/>
            <a:ext cx="1450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MobileViTv2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(вариант 2)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2F6D054-0FFB-43CA-93C9-0F59135DD049}"/>
              </a:ext>
            </a:extLst>
          </p:cNvPr>
          <p:cNvSpPr/>
          <p:nvPr/>
        </p:nvSpPr>
        <p:spPr>
          <a:xfrm>
            <a:off x="322778" y="3200000"/>
            <a:ext cx="14500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MobileViTv2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(вариант 1)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315C5E-9F9C-4157-BB52-BD076C398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2" y="556768"/>
            <a:ext cx="1826108" cy="25693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09925-F3AC-4CBE-AEAC-3DA44225A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2" y="3920220"/>
            <a:ext cx="1826108" cy="25748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11EE72-28EC-431D-AED6-F8846FA12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619" y="556768"/>
            <a:ext cx="1814626" cy="25635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445C09-8465-4A66-A07A-6137C95AE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423" y="556768"/>
            <a:ext cx="1808988" cy="2566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806250-6AD5-4BBA-80B1-24B5D5773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634" y="556767"/>
            <a:ext cx="1817402" cy="256354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E982A7D-AEAB-43A7-9F29-58BC4FB0A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559" y="556766"/>
            <a:ext cx="1815980" cy="256354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902751D-FBA0-4AFB-9E76-CA08F876B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7443" y="3920220"/>
            <a:ext cx="1813802" cy="25646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C3784D2-F5B9-4B05-959B-8E221B42F7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5697" y="3937555"/>
            <a:ext cx="1805714" cy="255755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18968A3-44B0-4BA6-A8EB-96E632A48E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6634" y="3937555"/>
            <a:ext cx="1866776" cy="256354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0CA9A3A-7C9A-4D32-8DF5-8C59E69734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559" y="3918485"/>
            <a:ext cx="1815980" cy="25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сегментации</a:t>
            </a: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885831" y="230964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30010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3D26AB9-2C59-408E-97B6-3634AA892D22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73574" y="523468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671980" y="2016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Oversampling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and augmenting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" y="5238756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95" y="5243663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2038812" y="5767653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0" y="3102004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25;p60">
            <a:extLst>
              <a:ext uri="{FF2B5EF4-FFF2-40B4-BE49-F238E27FC236}">
                <a16:creationId xmlns:a16="http://schemas.microsoft.com/office/drawing/2014/main" id="{E6E77FC3-FD86-4637-BC68-292C16AAFF1D}"/>
              </a:ext>
            </a:extLst>
          </p:cNvPr>
          <p:cNvSpPr txBox="1"/>
          <p:nvPr/>
        </p:nvSpPr>
        <p:spPr>
          <a:xfrm>
            <a:off x="6478560" y="199401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D390B07-7AD2-4CDF-9A6C-A0008E4B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50576"/>
              </p:ext>
            </p:extLst>
          </p:nvPr>
        </p:nvGraphicFramePr>
        <p:xfrm>
          <a:off x="5383924" y="725214"/>
          <a:ext cx="6495851" cy="5642001"/>
        </p:xfrm>
        <a:graphic>
          <a:graphicData uri="http://schemas.openxmlformats.org/drawingml/2006/table">
            <a:tbl>
              <a:tblPr/>
              <a:tblGrid>
                <a:gridCol w="1544142">
                  <a:extLst>
                    <a:ext uri="{9D8B030D-6E8A-4147-A177-3AD203B41FA5}">
                      <a16:colId xmlns:a16="http://schemas.microsoft.com/office/drawing/2014/main" val="1021971512"/>
                    </a:ext>
                  </a:extLst>
                </a:gridCol>
                <a:gridCol w="2502962">
                  <a:extLst>
                    <a:ext uri="{9D8B030D-6E8A-4147-A177-3AD203B41FA5}">
                      <a16:colId xmlns:a16="http://schemas.microsoft.com/office/drawing/2014/main" val="4198039606"/>
                    </a:ext>
                  </a:extLst>
                </a:gridCol>
                <a:gridCol w="2448747">
                  <a:extLst>
                    <a:ext uri="{9D8B030D-6E8A-4147-A177-3AD203B41FA5}">
                      <a16:colId xmlns:a16="http://schemas.microsoft.com/office/drawing/2014/main" val="1370916561"/>
                    </a:ext>
                  </a:extLst>
                </a:gridCol>
              </a:tblGrid>
              <a:tr h="275896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Характеристика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DeepLabV3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U-Net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10334"/>
                  </a:ext>
                </a:extLst>
              </a:tr>
              <a:tr h="1090447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Схема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840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Основная идея</a:t>
                      </a:r>
                      <a:endParaRPr lang="ru-RU" sz="1200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Использует атрофированные свертки и ASPP для захвата контекста на разных масштабах.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U-образная архитектура с skip-connections для сохранения деталей.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9364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Receptive Field</a:t>
                      </a:r>
                      <a:endParaRPr lang="en-US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Большой, благодаря атрофированным сверткам.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Ограниченный, зависит от глубины сети.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71145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Точность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Высокая, особенно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Хорошая, но может уступать DeepLabV3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13911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Скорость обучения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Медленнее из-за сложной архитектуры.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Быстрее, благодаря простой архитектуре.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32910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Вычислительные затраты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Умеренные.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26445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Применение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сложных задач сегментации с объектами разных размеров.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задач с небольшими </a:t>
                      </a:r>
                      <a:r>
                        <a:rPr lang="ru-RU" sz="1200" dirty="0" err="1">
                          <a:effectLst/>
                        </a:rPr>
                        <a:t>датасетами</a:t>
                      </a:r>
                      <a:r>
                        <a:rPr lang="ru-RU" sz="1200" dirty="0">
                          <a:effectLst/>
                        </a:rPr>
                        <a:t> и простыми объектами.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9737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Преимущества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 точность, хорошее качество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Быстрое обучение, простота, эффективность на небольших </a:t>
                      </a:r>
                      <a:r>
                        <a:rPr lang="ru-RU" sz="1200" dirty="0" err="1">
                          <a:effectLst/>
                        </a:rPr>
                        <a:t>датасетах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32384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Недостатки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 вычислительные затраты, долгое обучение.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Меньшая точность на сложных данных, ограниченный </a:t>
                      </a:r>
                      <a:r>
                        <a:rPr lang="ru-RU" sz="1200" dirty="0" err="1">
                          <a:effectLst/>
                        </a:rPr>
                        <a:t>receptive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  <a:r>
                        <a:rPr lang="ru-RU" sz="1200" dirty="0" err="1">
                          <a:effectLst/>
                        </a:rPr>
                        <a:t>field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9826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8141F-8342-4038-8523-B1FDE5C8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04" y="1221827"/>
            <a:ext cx="2273729" cy="615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F85463-7344-4268-AA0A-911778C2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29" y="1087949"/>
            <a:ext cx="1327923" cy="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моделей DeepLabV3 и U-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E94D01-681B-4158-8B5D-F7A4A1739A02}"/>
              </a:ext>
            </a:extLst>
          </p:cNvPr>
          <p:cNvSpPr/>
          <p:nvPr/>
        </p:nvSpPr>
        <p:spPr>
          <a:xfrm>
            <a:off x="102476" y="1114666"/>
            <a:ext cx="6096000" cy="44627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DeepLabV3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Dilated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Используются для увеличения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(области восприятия) без потери разрешения карты признаков.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позволяет модели учитывать контекст на разных масштабах.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Spatial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Pyramid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Pooling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(ASPP):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ASPP применяет атрофированные свертки с разными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rates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(шагами) для захвата контекста на нескольких масштабах.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помогает модели лучше сегментировать объекты разных размеров.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Обычно используется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предобученная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CNN (например,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ResNet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Xception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или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MobileNet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 в качестве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для извлечения признаков.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отвечает за начальное извлечение признаков из изображения.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сегментации, где каждый пиксель классифицируется как принадлежащий определенному классу.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Высокая точность благодаря использованию ASPP и атрофированных сверток.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Хорошо справляется с объектами разных размеров и сложными границами.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Высокие вычислительные затраты.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Дольше обучается по сравнению с более простыми архитектурами.</a:t>
            </a:r>
            <a:endParaRPr lang="ru-RU" sz="12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31F236-D5F4-4413-8AA9-FFE19EA75DE8}"/>
              </a:ext>
            </a:extLst>
          </p:cNvPr>
          <p:cNvSpPr/>
          <p:nvPr/>
        </p:nvSpPr>
        <p:spPr>
          <a:xfrm>
            <a:off x="6354106" y="1114666"/>
            <a:ext cx="5837894" cy="42780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sz="2000" b="1" dirty="0" err="1">
                <a:solidFill>
                  <a:srgbClr val="404040"/>
                </a:solidFill>
                <a:latin typeface="Inter"/>
              </a:rPr>
              <a:t>Net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U-образная архитектура: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Состоит из двух частей: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(кодировщик)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декодировщик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уменьшает пространственное разрешение, извлекая признаки.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восстанавливает разрешение, комбинируя признаки из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с помощью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Прямые соединения между соответствующими слоями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Помогают сохранить детали изображения, которые могут быть потеряны при уменьшении разрешения.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 с тем же разрешением, что и у входного изображения.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Простая и эффективная архитектура.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Быстрое обучение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инференс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Хорошо работает на небольших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датасетах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благодаря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Может уступать в точности более сложным моделям, таким как DeepLabV3, особенно на сложных данных.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Ограниченный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по сравнению с DeepLabV3.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0A8E26-EE5E-47E3-A6B0-DFF75D65BEC5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1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D5D218-6634-4379-81A5-D3C6D81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11556"/>
              </p:ext>
            </p:extLst>
          </p:nvPr>
        </p:nvGraphicFramePr>
        <p:xfrm>
          <a:off x="257542" y="1022746"/>
          <a:ext cx="11763665" cy="5740161"/>
        </p:xfrm>
        <a:graphic>
          <a:graphicData uri="http://schemas.openxmlformats.org/drawingml/2006/table">
            <a:tbl>
              <a:tblPr/>
              <a:tblGrid>
                <a:gridCol w="3403885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8359780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7676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батча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Resize(256, 256),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5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BCEWithLogitsLoss, IoU (Intersection over Union), 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6688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80% от половины набора данных при выборе </a:t>
                      </a:r>
                      <a:r>
                        <a:rPr lang="en-US" sz="1400" dirty="0">
                          <a:effectLst/>
                        </a:rPr>
                        <a:t>CNN</a:t>
                      </a:r>
                      <a:endParaRPr lang="ru-RU" sz="1400" dirty="0">
                        <a:effectLst/>
                      </a:endParaRP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ru-RU" sz="1400" dirty="0">
                          <a:effectLst/>
                        </a:rPr>
                        <a:t>% от общего набора данных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при финальном обучении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валидационного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IoU Accuracy, Train Dice Accuracy, Val Loss, Val IoU Accuracy, Val Dice Accuracy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r>
                        <a:rPr lang="en-US" sz="1400" dirty="0">
                          <a:effectLst/>
                        </a:rPr>
                        <a:t>,</a:t>
                      </a:r>
                      <a:r>
                        <a:rPr lang="ru-RU" sz="1400" dirty="0">
                          <a:effectLst/>
                        </a:rPr>
                        <a:t> точности (</a:t>
                      </a:r>
                      <a:r>
                        <a:rPr lang="en-US" sz="1400" dirty="0" err="1">
                          <a:effectLst/>
                        </a:rPr>
                        <a:t>IoU</a:t>
                      </a:r>
                      <a:r>
                        <a:rPr lang="ru-RU" sz="1400" dirty="0">
                          <a:effectLst/>
                        </a:rPr>
                        <a:t> и </a:t>
                      </a:r>
                      <a:r>
                        <a:rPr lang="en-US" sz="1400" dirty="0">
                          <a:effectLst/>
                        </a:rPr>
                        <a:t>Dice Coefficient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Наложение оригинальной маски и предсказанной маски на исходное изображение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1136186" y="904151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/>
                <a:ea typeface="+mn-ea"/>
                <a:cs typeface="+mn-cs"/>
              </a:rPr>
              <a:t>Сравнение метрик по классам: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A87171-A05B-4302-A6B3-E68D854B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7663"/>
              </p:ext>
            </p:extLst>
          </p:nvPr>
        </p:nvGraphicFramePr>
        <p:xfrm>
          <a:off x="1187021" y="1273483"/>
          <a:ext cx="8898302" cy="1249680"/>
        </p:xfrm>
        <a:graphic>
          <a:graphicData uri="http://schemas.openxmlformats.org/drawingml/2006/table">
            <a:tbl>
              <a:tblPr/>
              <a:tblGrid>
                <a:gridCol w="1403555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637857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096514407"/>
                    </a:ext>
                  </a:extLst>
                </a:gridCol>
                <a:gridCol w="2459420">
                  <a:extLst>
                    <a:ext uri="{9D8B030D-6E8A-4147-A177-3AD203B41FA5}">
                      <a16:colId xmlns:a16="http://schemas.microsoft.com/office/drawing/2014/main" val="3142292623"/>
                    </a:ext>
                  </a:extLst>
                </a:gridCol>
                <a:gridCol w="1253359">
                  <a:extLst>
                    <a:ext uri="{9D8B030D-6E8A-4147-A177-3AD203B41FA5}">
                      <a16:colId xmlns:a16="http://schemas.microsoft.com/office/drawing/2014/main" val="370187605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43.61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0.791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2276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31.75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0.942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781A3-3FAE-448A-8E0D-7B6A10E8AD83}"/>
              </a:ext>
            </a:extLst>
          </p:cNvPr>
          <p:cNvSpPr/>
          <p:nvPr/>
        </p:nvSpPr>
        <p:spPr>
          <a:xfrm>
            <a:off x="3722250" y="2639756"/>
            <a:ext cx="38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404040"/>
                </a:solidFill>
                <a:latin typeface="Inter"/>
              </a:rPr>
              <a:t>Подробный анализ метрик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EE575E-C2DC-45C1-BDDA-D8DD4C7FE384}"/>
              </a:ext>
            </a:extLst>
          </p:cNvPr>
          <p:cNvSpPr/>
          <p:nvPr/>
        </p:nvSpPr>
        <p:spPr>
          <a:xfrm>
            <a:off x="127458" y="3101421"/>
            <a:ext cx="5566544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Test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Loss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показывает значительно меньшую потерю (0.100 против 0.175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указывает на то,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минимизацией ошибки на тестовых данных.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Intersection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over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Union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)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демонстрирует более высокий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(0.892 против 0.791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измеряет степень пересечения между предсказанными и истинными масками. Более высокое значение указывает на лучшее качество сегментации.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E256D-00CB-4F03-B4AB-3B50EE7110A2}"/>
              </a:ext>
            </a:extLst>
          </p:cNvPr>
          <p:cNvSpPr/>
          <p:nvPr/>
        </p:nvSpPr>
        <p:spPr>
          <a:xfrm>
            <a:off x="5968542" y="3106098"/>
            <a:ext cx="6096000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также превосходит DeepLabV3 по Dice (0.942 против 0.882).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похож на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, но более чувствителен к перекрытию между масками. Высокое значение Dice подтверждает,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задачей.</a:t>
            </a:r>
          </a:p>
          <a:p>
            <a:pPr lvl="1"/>
            <a:endParaRPr lang="ru-RU" dirty="0">
              <a:solidFill>
                <a:srgbClr val="404040"/>
              </a:solidFill>
              <a:latin typeface="Inter"/>
            </a:endParaRPr>
          </a:p>
          <a:p>
            <a:pPr>
              <a:buFont typeface="+mj-lt"/>
              <a:buAutoNum type="arabicPeriod" startAt="3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Train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Time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обучается быстрее (31.75 мин против 43.61 мин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может быть важно, если время обучения является критичным фактором.</a:t>
            </a:r>
          </a:p>
        </p:txBody>
      </p:sp>
    </p:spTree>
    <p:extLst>
      <p:ext uri="{BB962C8B-B14F-4D97-AF65-F5344CB8AC3E}">
        <p14:creationId xmlns:p14="http://schemas.microsoft.com/office/powerpoint/2010/main" val="609923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317815" y="50060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8228885" y="105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U-Net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242EC79-27A8-4D6B-951B-D0B6E51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665192"/>
            <a:ext cx="3949263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2A59840-6D4E-4591-B271-56E1DF1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606792"/>
            <a:ext cx="3949262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068CE00-E624-4316-A83C-EEC36914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0" y="671234"/>
            <a:ext cx="3949247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427EC476-6BA3-4476-A836-2203E0E5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1" y="3606792"/>
            <a:ext cx="3949246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DD91B5-D3F2-4E9D-BB8D-CA51886A59D9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80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Немного о проблеме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Знакомство с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датасетом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мультиклассовой</a:t>
              </a: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классификации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сегментации</a:t>
              </a: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Реализация готового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Заключение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Полезные ссылки 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доклада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07AEC-E3E7-411F-8AEE-B104DF0FFF69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625226" y="176184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7969673" y="2391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U-Net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85280B9-520F-4BE9-9D18-F275C20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8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633500-C7FF-4297-85FC-E37E364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82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13C588D-DF3F-4066-9A2D-7574196FCF69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14167" y="388222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4258B59-9AF3-4BC4-84CE-149FF60D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7" y="1281207"/>
            <a:ext cx="4969695" cy="47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F04D33D-9953-472B-B1FC-DFBF01C5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6" y="128701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5A7DD89-80F7-468D-AAF3-EDF3A0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5" y="372806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39571DC-6F11-4D25-84A1-D6AF2C9D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3989"/>
              </p:ext>
            </p:extLst>
          </p:nvPr>
        </p:nvGraphicFramePr>
        <p:xfrm>
          <a:off x="39002" y="2454350"/>
          <a:ext cx="3634600" cy="2164080"/>
        </p:xfrm>
        <a:graphic>
          <a:graphicData uri="http://schemas.openxmlformats.org/drawingml/2006/table">
            <a:tbl>
              <a:tblPr/>
              <a:tblGrid>
                <a:gridCol w="2341828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</a:tblGrid>
              <a:tr h="2231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77.58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86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894FC2-E4B5-4838-970D-0A0E5132960E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A32B4-BFA7-47A5-85F8-35AD9EB28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702"/>
          <a:stretch/>
        </p:blipFill>
        <p:spPr>
          <a:xfrm>
            <a:off x="3016469" y="3429000"/>
            <a:ext cx="9175531" cy="34438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7D2D0D-9AFD-418A-8AB2-A4653974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" t="28628" r="2171" b="22752"/>
          <a:stretch/>
        </p:blipFill>
        <p:spPr>
          <a:xfrm>
            <a:off x="3090041" y="0"/>
            <a:ext cx="9175531" cy="4610934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Реализация готового решения</a:t>
            </a: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4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D1DE75-507F-4CA1-8DAE-8EC097C0D1B8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4987A2-E223-454E-869B-73FEB5BE5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3" y="171795"/>
            <a:ext cx="4473950" cy="63952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86632B-4E96-48EB-BD27-8583A36F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13" y="171795"/>
            <a:ext cx="4577838" cy="63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DE3E5F2-A575-4114-AA04-62217302D440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31A297-0C72-4F4D-A0B9-5D4C6DFF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6" y="227214"/>
            <a:ext cx="4472768" cy="64035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3E304F-FAB0-482F-B68D-FFBB03F8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530" y="227214"/>
            <a:ext cx="4184970" cy="64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Полезные ссылки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135000" y="1728245"/>
            <a:ext cx="698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hlinkClick r:id="rId3"/>
              </a:rPr>
              <a:t>The International Skin Imaging Collaboration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4"/>
              </a:rPr>
              <a:t>Densely Connected Convolutional Networks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5"/>
              </a:rPr>
              <a:t>Deep Residual Learning for Image Recognition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6"/>
              </a:rPr>
              <a:t>Very Deep Convolutional Networks for Large-scale Image Recognition</a:t>
            </a:r>
            <a:endParaRPr lang="ru-RU" dirty="0"/>
          </a:p>
          <a:p>
            <a:r>
              <a:rPr lang="ru-RU" dirty="0"/>
              <a:t>Статья </a:t>
            </a:r>
            <a:r>
              <a:rPr lang="en-US" u="sng" dirty="0">
                <a:hlinkClick r:id="rId7"/>
              </a:rPr>
              <a:t>U-Net: Convolutional Networks for Biomedical Image Segmentation</a:t>
            </a:r>
            <a:endParaRPr lang="ru-RU" dirty="0"/>
          </a:p>
          <a:p>
            <a:r>
              <a:rPr lang="ru-RU" dirty="0"/>
              <a:t>Статья </a:t>
            </a:r>
            <a:r>
              <a:rPr lang="en-US" u="sng" dirty="0">
                <a:hlinkClick r:id="rId8"/>
              </a:rPr>
              <a:t>Rethinking </a:t>
            </a:r>
            <a:r>
              <a:rPr lang="en-US" u="sng" dirty="0" err="1">
                <a:hlinkClick r:id="rId8"/>
              </a:rPr>
              <a:t>Atrous</a:t>
            </a:r>
            <a:r>
              <a:rPr lang="en-US" u="sng" dirty="0">
                <a:hlinkClick r:id="rId8"/>
              </a:rPr>
              <a:t> Convolution for Semantic Image Segmentation</a:t>
            </a:r>
            <a:endParaRPr lang="ru-RU" u="sng" dirty="0"/>
          </a:p>
          <a:p>
            <a:r>
              <a:rPr lang="en-US" u="sng" dirty="0">
                <a:hlinkClick r:id="rId9"/>
              </a:rPr>
              <a:t>The HAM10000 dataset (</a:t>
            </a:r>
            <a:r>
              <a:rPr lang="en-US" u="sng" dirty="0" err="1">
                <a:hlinkClick r:id="rId9"/>
              </a:rPr>
              <a:t>Harvord</a:t>
            </a:r>
            <a:r>
              <a:rPr lang="en-US" u="sng" dirty="0">
                <a:hlinkClick r:id="rId9"/>
              </a:rPr>
              <a:t>)</a:t>
            </a:r>
            <a:endParaRPr lang="ru-RU" dirty="0"/>
          </a:p>
          <a:p>
            <a:r>
              <a:rPr lang="en-US" u="sng" dirty="0">
                <a:hlinkClick r:id="rId10"/>
              </a:rPr>
              <a:t>Skin Cancer MNIST: HAM10000 (Kaggle)</a:t>
            </a:r>
            <a:endParaRPr lang="ru-RU" dirty="0"/>
          </a:p>
          <a:p>
            <a:r>
              <a:rPr lang="en-US" u="sng" dirty="0">
                <a:hlinkClick r:id="rId11"/>
              </a:rPr>
              <a:t>HAM10000 Lesion Segmentations (Kaggle)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618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5;p60">
            <a:extLst>
              <a:ext uri="{FF2B5EF4-FFF2-40B4-BE49-F238E27FC236}">
                <a16:creationId xmlns:a16="http://schemas.microsoft.com/office/drawing/2014/main" id="{830CF072-BC2D-4AA1-A7B3-995CC7D2D19F}"/>
              </a:ext>
            </a:extLst>
          </p:cNvPr>
          <p:cNvSpPr txBox="1"/>
          <p:nvPr/>
        </p:nvSpPr>
        <p:spPr>
          <a:xfrm>
            <a:off x="214167" y="2601441"/>
            <a:ext cx="11763665" cy="165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327958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8032530" y="1324302"/>
            <a:ext cx="4159469" cy="41880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41776" y="310634"/>
            <a:ext cx="9528000" cy="84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Немного о проблеме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D08BC5-90F8-45F2-9BAE-44BD685C5D4F}"/>
              </a:ext>
            </a:extLst>
          </p:cNvPr>
          <p:cNvSpPr/>
          <p:nvPr/>
        </p:nvSpPr>
        <p:spPr>
          <a:xfrm>
            <a:off x="149793" y="1229710"/>
            <a:ext cx="787746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Рак кожи — один из самых распространенных видов рака в мире. Ежегодно диагностируется более 132 тысяч новых случаев.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Ранняя диагностика кожных новообразований критически важна для успешного лечения. Однако визуальная диагностика требует высокой квалификации врачей и часто сопровождается ошибками.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диагностики.</a:t>
            </a:r>
            <a:endParaRPr lang="en-US" sz="2000" dirty="0">
              <a:solidFill>
                <a:srgbClr val="404040"/>
              </a:solidFill>
              <a:latin typeface="Inter"/>
            </a:endParaRP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Актуальность: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Рост заболеваемости раком кожи требует внедрения новых технологий для раннего выявления.</a:t>
            </a: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Цель: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Исходя из вышеизложенного, целью работы является разработать готовое решение для задачи классификации и </a:t>
            </a:r>
            <a:r>
              <a:rPr lang="ru-RU" sz="2000" dirty="0" err="1">
                <a:solidFill>
                  <a:srgbClr val="404040"/>
                </a:solidFill>
                <a:latin typeface="Inter"/>
              </a:rPr>
              <a:t>детекции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 пигментных поражений кожи с применением методов компьютерного зрения.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5501FC-B102-4864-B1FD-9267A5D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6" y="1400874"/>
            <a:ext cx="4088523" cy="4030347"/>
          </a:xfrm>
          <a:prstGeom prst="flowChartSummingJunction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8541B-EB3A-47CE-A75E-54D554B5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7" y="0"/>
            <a:ext cx="10524702" cy="3436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7AA0B-0BAC-45BC-BB91-097771ABF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t="2101" r="795" b="2631"/>
          <a:stretch/>
        </p:blipFill>
        <p:spPr>
          <a:xfrm>
            <a:off x="1084501" y="3436405"/>
            <a:ext cx="11107499" cy="3421595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5705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Знакомство </a:t>
            </a:r>
            <a:endParaRPr lang="en-US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ru-RU" sz="48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датасетом</a:t>
            </a:r>
            <a:endParaRPr lang="ru-RU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1193500" y="4630109"/>
            <a:ext cx="3145201" cy="3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HAM10000 Lesion Segmentations</a:t>
            </a:r>
            <a:endParaRPr sz="1400" kern="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575;p97">
            <a:extLst>
              <a:ext uri="{FF2B5EF4-FFF2-40B4-BE49-F238E27FC236}">
                <a16:creationId xmlns:a16="http://schemas.microsoft.com/office/drawing/2014/main" id="{6587B09D-32E7-44F2-A7BE-EC309C207A46}"/>
              </a:ext>
            </a:extLst>
          </p:cNvPr>
          <p:cNvSpPr txBox="1"/>
          <p:nvPr/>
        </p:nvSpPr>
        <p:spPr>
          <a:xfrm>
            <a:off x="1252752" y="1401674"/>
            <a:ext cx="3145201" cy="3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Skin Cancer MNIST: HAM10000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FF76CAD-76C8-4FEB-976F-18CCE1FF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715"/>
            <a:ext cx="8040414" cy="64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Общая информация: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Название: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 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Размер: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10,015 изображений кожных новообразований +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segmentation masks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Классы: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7 типов кожных заболеваний: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akiec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Actinic keratoses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актинический кератоз и плоскоклеточный рак).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bcc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Basal cell carcinoma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базальноклеточная карцинома).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bkl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Benign keratosis-like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доброкачественные кератозы).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df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Dermatofibroma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дерматофиброма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mel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nv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Melanocytic nevi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меланоцитарный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невус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vasc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Vascular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сосудистые поражения).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Характеристики изображений: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Разрешение: 450x600 пикселей.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Формат: JPEG(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 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PNG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Источник: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изображения, собранные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 медицинских учреждениях (</a:t>
            </a:r>
            <a:r>
              <a:rPr lang="en-US" altLang="ru-RU" sz="16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Преимущества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Большой объем данных (10,015 изображений).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Разнообразие классов (7 типов заболеваний).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Высокое качество изображений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снимки).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Проблемы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Дисбаланс классов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Необходимость предобработки данных (нормализация, аугментация).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2B07A4B-B6A0-4061-8453-6798DAF5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33425"/>
              </p:ext>
            </p:extLst>
          </p:nvPr>
        </p:nvGraphicFramePr>
        <p:xfrm>
          <a:off x="7985234" y="1071545"/>
          <a:ext cx="3925615" cy="15379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4504">
                  <a:extLst>
                    <a:ext uri="{9D8B030D-6E8A-4147-A177-3AD203B41FA5}">
                      <a16:colId xmlns:a16="http://schemas.microsoft.com/office/drawing/2014/main" val="3420290778"/>
                    </a:ext>
                  </a:extLst>
                </a:gridCol>
                <a:gridCol w="2503421">
                  <a:extLst>
                    <a:ext uri="{9D8B030D-6E8A-4147-A177-3AD203B41FA5}">
                      <a16:colId xmlns:a16="http://schemas.microsoft.com/office/drawing/2014/main" val="496290890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815679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nv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Melanocytic nevi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6705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950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Melanoma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91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bkl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Benign keratosis-like lesions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55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bcc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Basal cell carcinoma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59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akiec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Actinic keratoses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0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Vascular lesions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77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df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Dermatofibroma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0147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20C188D3-BB66-4C15-9A84-09F588B2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234" y="2857573"/>
            <a:ext cx="3925614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774A4-8987-45AD-850D-266055D7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4" y="344144"/>
            <a:ext cx="6852746" cy="3854670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мультиклассовой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классификации</a:t>
            </a: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780707" y="405173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9E5B4-6B5A-4C94-9AFD-CE296FD133C4}"/>
              </a:ext>
            </a:extLst>
          </p:cNvPr>
          <p:cNvSpPr/>
          <p:nvPr/>
        </p:nvSpPr>
        <p:spPr>
          <a:xfrm>
            <a:off x="7283668" y="472966"/>
            <a:ext cx="2656491" cy="233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 descr="Question-square free interface icon">
            <a:extLst>
              <a:ext uri="{FF2B5EF4-FFF2-40B4-BE49-F238E27FC236}">
                <a16:creationId xmlns:a16="http://schemas.microsoft.com/office/drawing/2014/main" id="{40C8B41E-960B-46DA-94F3-6148EEA6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4" y="662151"/>
            <a:ext cx="1954925" cy="19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37D7CF-0968-475E-9CC9-56C13FDD0734}"/>
              </a:ext>
            </a:extLst>
          </p:cNvPr>
          <p:cNvSpPr/>
          <p:nvPr/>
        </p:nvSpPr>
        <p:spPr>
          <a:xfrm>
            <a:off x="7415904" y="3594538"/>
            <a:ext cx="2106468" cy="228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6102ABD-A9EB-4FD9-A5FD-EECE32271004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5" name="Google Shape;1025;p60"/>
          <p:cNvSpPr txBox="1"/>
          <p:nvPr/>
        </p:nvSpPr>
        <p:spPr>
          <a:xfrm>
            <a:off x="301045" y="221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7296098" y="205541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Oversampling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C923E7-1E97-4D04-8452-511F08456666}"/>
              </a:ext>
            </a:extLst>
          </p:cNvPr>
          <p:cNvSpPr/>
          <p:nvPr/>
        </p:nvSpPr>
        <p:spPr>
          <a:xfrm>
            <a:off x="3828901" y="919044"/>
            <a:ext cx="4707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Способы балансировки данных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3B9EB5-DF01-470A-8F59-F97CBFEA24E7}"/>
              </a:ext>
            </a:extLst>
          </p:cNvPr>
          <p:cNvSpPr/>
          <p:nvPr/>
        </p:nvSpPr>
        <p:spPr>
          <a:xfrm>
            <a:off x="135540" y="1778414"/>
            <a:ext cx="2597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взвешивание классов </a:t>
            </a:r>
          </a:p>
          <a:p>
            <a:pPr algn="ctr"/>
            <a:r>
              <a:rPr lang="ru-RU" dirty="0"/>
              <a:t>(</a:t>
            </a:r>
            <a:r>
              <a:rPr lang="en-US" dirty="0"/>
              <a:t>class weighting)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FC500-5FEA-4955-BBC6-6266FFCDF5F3}"/>
              </a:ext>
            </a:extLst>
          </p:cNvPr>
          <p:cNvSpPr/>
          <p:nvPr/>
        </p:nvSpPr>
        <p:spPr>
          <a:xfrm>
            <a:off x="2845182" y="1767814"/>
            <a:ext cx="4024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вычисления весов для сэмплера и последующей балансировке </a:t>
            </a:r>
            <a:r>
              <a:rPr lang="ru-RU" dirty="0" err="1"/>
              <a:t>батчей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WeightedRandomSampler</a:t>
            </a:r>
            <a:r>
              <a:rPr lang="ru-RU" dirty="0"/>
              <a:t>)</a:t>
            </a:r>
          </a:p>
        </p:txBody>
      </p:sp>
      <p:pic>
        <p:nvPicPr>
          <p:cNvPr id="10244" name="Picture 4" descr="Hand free interface icon">
            <a:extLst>
              <a:ext uri="{FF2B5EF4-FFF2-40B4-BE49-F238E27FC236}">
                <a16:creationId xmlns:a16="http://schemas.microsoft.com/office/drawing/2014/main" id="{6EB5F9C8-9E45-4DD3-A7AB-6354D05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67" y="2535361"/>
            <a:ext cx="1541411" cy="15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and free interface icon">
            <a:extLst>
              <a:ext uri="{FF2B5EF4-FFF2-40B4-BE49-F238E27FC236}">
                <a16:creationId xmlns:a16="http://schemas.microsoft.com/office/drawing/2014/main" id="{E2FCE272-E178-48CF-9C5E-DE1E7E26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80" y="2535360"/>
            <a:ext cx="1541411" cy="154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64E178-8026-44ED-B2B6-2C3D4615FB38}"/>
              </a:ext>
            </a:extLst>
          </p:cNvPr>
          <p:cNvSpPr/>
          <p:nvPr/>
        </p:nvSpPr>
        <p:spPr>
          <a:xfrm>
            <a:off x="209202" y="4232556"/>
            <a:ext cx="2252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766" y="2504299"/>
            <a:ext cx="1541412" cy="15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and free interface icon">
            <a:extLst>
              <a:ext uri="{FF2B5EF4-FFF2-40B4-BE49-F238E27FC236}">
                <a16:creationId xmlns:a16="http://schemas.microsoft.com/office/drawing/2014/main" id="{907AFC55-C60F-4A1A-BF3C-0D2006651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0" y="2490774"/>
            <a:ext cx="1541411" cy="154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6616A3-E722-4FF3-AE7B-4B3923C339C1}"/>
              </a:ext>
            </a:extLst>
          </p:cNvPr>
          <p:cNvSpPr/>
          <p:nvPr/>
        </p:nvSpPr>
        <p:spPr>
          <a:xfrm>
            <a:off x="3731347" y="4371055"/>
            <a:ext cx="225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переобучение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D7EF9F-331A-4760-AEC7-564BD2FE5164}"/>
              </a:ext>
            </a:extLst>
          </p:cNvPr>
          <p:cNvSpPr/>
          <p:nvPr/>
        </p:nvSpPr>
        <p:spPr>
          <a:xfrm>
            <a:off x="6973926" y="4371055"/>
            <a:ext cx="225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переобучение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4E301B-8608-4095-9F04-19BA9F86A1BB}"/>
              </a:ext>
            </a:extLst>
          </p:cNvPr>
          <p:cNvSpPr/>
          <p:nvPr/>
        </p:nvSpPr>
        <p:spPr>
          <a:xfrm>
            <a:off x="10455007" y="204263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Parsing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C1CAECB-F9B3-4DF7-80E3-44E157262528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 flipH="1">
            <a:off x="1434173" y="1380709"/>
            <a:ext cx="4748706" cy="39770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FAA0961-E2D1-4962-8B41-ECF65F014A7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4857586" y="1380709"/>
            <a:ext cx="1325293" cy="38710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63D20D3-187F-4A68-91A6-E39C51285015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6182879" y="1380709"/>
            <a:ext cx="1917286" cy="67470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13B4D42-BBD5-49C8-9BF0-6804BFF9494E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>
            <a:off x="6182879" y="1380709"/>
            <a:ext cx="4755594" cy="6619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59BA52C2-D896-4B49-B344-4BCDEC0CDB85}"/>
              </a:ext>
            </a:extLst>
          </p:cNvPr>
          <p:cNvSpPr/>
          <p:nvPr/>
        </p:nvSpPr>
        <p:spPr>
          <a:xfrm>
            <a:off x="9812234" y="4371055"/>
            <a:ext cx="2252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лучшие метрики на обучении и тестирование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9C98B1F-E275-4F71-8EF3-4C722366D8F2}"/>
              </a:ext>
            </a:extLst>
          </p:cNvPr>
          <p:cNvCxnSpPr>
            <a:cxnSpLocks/>
          </p:cNvCxnSpPr>
          <p:nvPr/>
        </p:nvCxnSpPr>
        <p:spPr>
          <a:xfrm>
            <a:off x="9504034" y="3685309"/>
            <a:ext cx="0" cy="179198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71BE66C9-1B0E-4BA7-9BE5-7E898734E685}"/>
              </a:ext>
            </a:extLst>
          </p:cNvPr>
          <p:cNvSpPr/>
          <p:nvPr/>
        </p:nvSpPr>
        <p:spPr>
          <a:xfrm>
            <a:off x="9125363" y="2906474"/>
            <a:ext cx="764771" cy="737061"/>
          </a:xfrm>
          <a:prstGeom prst="mathPlus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8736FF8-CEB8-4C04-9800-36DF0C31FE99}"/>
              </a:ext>
            </a:extLst>
          </p:cNvPr>
          <p:cNvSpPr/>
          <p:nvPr/>
        </p:nvSpPr>
        <p:spPr>
          <a:xfrm>
            <a:off x="8125103" y="5677346"/>
            <a:ext cx="2813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еще лучше???</a:t>
            </a:r>
          </a:p>
        </p:txBody>
      </p:sp>
    </p:spTree>
    <p:extLst>
      <p:ext uri="{BB962C8B-B14F-4D97-AF65-F5344CB8AC3E}">
        <p14:creationId xmlns:p14="http://schemas.microsoft.com/office/powerpoint/2010/main" val="20255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51FB09-F3E7-492B-AC40-EF9127A38B4B}"/>
              </a:ext>
            </a:extLst>
          </p:cNvPr>
          <p:cNvSpPr/>
          <p:nvPr/>
        </p:nvSpPr>
        <p:spPr>
          <a:xfrm>
            <a:off x="11187092" y="6079307"/>
            <a:ext cx="954590" cy="716042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5" name="Google Shape;1025;p60"/>
          <p:cNvSpPr txBox="1"/>
          <p:nvPr/>
        </p:nvSpPr>
        <p:spPr>
          <a:xfrm>
            <a:off x="214167" y="133653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2551095-9879-46E6-8E74-9DA847AEA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321755"/>
              </p:ext>
            </p:extLst>
          </p:nvPr>
        </p:nvGraphicFramePr>
        <p:xfrm>
          <a:off x="214167" y="626343"/>
          <a:ext cx="11728451" cy="570979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17949">
                  <a:extLst>
                    <a:ext uri="{9D8B030D-6E8A-4147-A177-3AD203B41FA5}">
                      <a16:colId xmlns:a16="http://schemas.microsoft.com/office/drawing/2014/main" val="1319014277"/>
                    </a:ext>
                  </a:extLst>
                </a:gridCol>
                <a:gridCol w="4344786">
                  <a:extLst>
                    <a:ext uri="{9D8B030D-6E8A-4147-A177-3AD203B41FA5}">
                      <a16:colId xmlns:a16="http://schemas.microsoft.com/office/drawing/2014/main" val="3772350117"/>
                    </a:ext>
                  </a:extLst>
                </a:gridCol>
                <a:gridCol w="4865716">
                  <a:extLst>
                    <a:ext uri="{9D8B030D-6E8A-4147-A177-3AD203B41FA5}">
                      <a16:colId xmlns:a16="http://schemas.microsoft.com/office/drawing/2014/main" val="991417853"/>
                    </a:ext>
                  </a:extLst>
                </a:gridCol>
              </a:tblGrid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Характеристика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TF-EfficientNetV2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MobileViTv2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957048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Год публикации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2021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2022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06222"/>
                  </a:ext>
                </a:extLst>
              </a:tr>
              <a:tr h="41135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Основная идея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Масштабируемая эффективность </a:t>
                      </a:r>
                    </a:p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(сочетание </a:t>
                      </a:r>
                      <a:r>
                        <a:rPr lang="ru-RU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MBConv</a:t>
                      </a: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и </a:t>
                      </a:r>
                      <a:r>
                        <a:rPr lang="ru-RU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Fused-MBConv</a:t>
                      </a: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Гибрид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CNN </a:t>
                      </a: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и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ViT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ru-RU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MobileNet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+ Transformer)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83925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Глубина (слои)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Зависит от версии (S/M/L)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Зависит от версии (XXS/XS/S)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42994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Batch Normalization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(в 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MBConv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блоках)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(в </a:t>
                      </a:r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CNN-</a:t>
                      </a:r>
                      <a:r>
                        <a:rPr lang="ru-RU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частях)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39083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параметров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~14M (S) / ~54M (L)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~5M (XXS) / ~18M (S)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33112"/>
                  </a:ext>
                </a:extLst>
              </a:tr>
              <a:tr h="41135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Требования к памяти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Умеренные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Низкие </a:t>
                      </a:r>
                    </a:p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(оптимизировано для мобильных устройств)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266121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Скорость обучения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Быстрая </a:t>
                      </a:r>
                    </a:p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(благодаря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Fused-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MBConv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Быстрая </a:t>
                      </a:r>
                    </a:p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(легкая архитектура)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37177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Точность 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ImageNet)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~83% (Top-1, V2-L)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~78% (Top-1, S)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86047"/>
                  </a:ext>
                </a:extLst>
              </a:tr>
              <a:tr h="41135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Применение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Классификация, трансферное обучение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Мобильные устройства, 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edge-</a:t>
                      </a: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устройства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31416"/>
                  </a:ext>
                </a:extLst>
              </a:tr>
              <a:tr h="41135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Преимущества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Баланс скорости и точности, масштабируемость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Легковесность, работа на слабых устройствах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460870"/>
                  </a:ext>
                </a:extLst>
              </a:tr>
              <a:tr h="269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Недостатки</a:t>
                      </a:r>
                    </a:p>
                  </a:txBody>
                  <a:tcPr marR="63500" marT="63500" marB="635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Чувствительность к </a:t>
                      </a:r>
                      <a:r>
                        <a:rPr lang="ru-RU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гиперпараметрам</a:t>
                      </a:r>
                      <a:endParaRPr lang="ru-RU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Ограниченная точность на сложных данных</a:t>
                      </a:r>
                    </a:p>
                  </a:txBody>
                  <a:tcPr marL="63500" marR="63500" marT="63500" marB="635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44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79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3EAE0CD-9E77-437C-8F89-FE965073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83597"/>
              </p:ext>
            </p:extLst>
          </p:nvPr>
        </p:nvGraphicFramePr>
        <p:xfrm>
          <a:off x="736389" y="1168910"/>
          <a:ext cx="10719219" cy="5384580"/>
        </p:xfrm>
        <a:graphic>
          <a:graphicData uri="http://schemas.openxmlformats.org/drawingml/2006/table">
            <a:tbl>
              <a:tblPr/>
              <a:tblGrid>
                <a:gridCol w="3199067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7520152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623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батча</a:t>
                      </a:r>
                      <a:endParaRPr lang="ru-RU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</a:t>
                      </a:r>
                      <a:r>
                        <a:rPr lang="en-US" sz="1400" dirty="0"/>
                        <a:t>256, 256</a:t>
                      </a:r>
                      <a:r>
                        <a:rPr lang="en-US" sz="1400" dirty="0">
                          <a:effectLst/>
                        </a:rPr>
                        <a:t>), </a:t>
                      </a:r>
                      <a:r>
                        <a:rPr lang="en-US" sz="1400" dirty="0" err="1">
                          <a:effectLst/>
                        </a:rPr>
                        <a:t>RandomHorizontalFlip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RandomVerticalFlip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/>
                        <a:t>ColorJitter</a:t>
                      </a:r>
                      <a:r>
                        <a:rPr lang="ru-RU" sz="1400" dirty="0"/>
                        <a:t>, </a:t>
                      </a:r>
                      <a:r>
                        <a:rPr lang="en-US" sz="1400" dirty="0" err="1"/>
                        <a:t>RandomRotation</a:t>
                      </a:r>
                      <a:r>
                        <a:rPr lang="ru-RU" sz="1400" dirty="0"/>
                        <a:t>, </a:t>
                      </a:r>
                      <a:r>
                        <a:rPr lang="en-US" sz="1400" dirty="0" err="1"/>
                        <a:t>ToTensor</a:t>
                      </a:r>
                      <a:r>
                        <a:rPr lang="ru-RU" sz="1400" dirty="0"/>
                        <a:t>, </a:t>
                      </a:r>
                      <a:r>
                        <a:rPr lang="en-US" sz="1400" dirty="0">
                          <a:effectLst/>
                        </a:rPr>
                        <a:t>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CrossEntropyLoss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432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80%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валидационного</a:t>
                      </a:r>
                      <a:r>
                        <a:rPr lang="ru-RU" sz="1400" b="1" dirty="0">
                          <a:effectLst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Accuracy, Val Loss, Val Accuracy</a:t>
                      </a:r>
                      <a:r>
                        <a:rPr lang="ru-RU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матрица ошибок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 и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71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2105</Words>
  <Application>Microsoft Office PowerPoint</Application>
  <PresentationFormat>Широкоэкранный</PresentationFormat>
  <Paragraphs>566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DeepSeek-CJK-patch</vt:lpstr>
      <vt:lpstr>Gill Sans</vt:lpstr>
      <vt:lpstr>Inter</vt:lpstr>
      <vt:lpstr>Proxima Nova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Литау</dc:creator>
  <cp:lastModifiedBy>Игорь Литау</cp:lastModifiedBy>
  <cp:revision>79</cp:revision>
  <dcterms:created xsi:type="dcterms:W3CDTF">2025-02-24T19:27:47Z</dcterms:created>
  <dcterms:modified xsi:type="dcterms:W3CDTF">2025-05-22T05:28:04Z</dcterms:modified>
</cp:coreProperties>
</file>